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7772400" cy="576064"/>
          </a:xfrm>
        </p:spPr>
        <p:txBody>
          <a:bodyPr>
            <a:noAutofit/>
          </a:bodyPr>
          <a:lstStyle/>
          <a:p>
            <a:r>
              <a:rPr lang="ar-SA" sz="3200" dirty="0" smtClean="0"/>
              <a:t>كيف تلعب التنس</a:t>
            </a:r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616624"/>
          </a:xfrm>
        </p:spPr>
        <p:txBody>
          <a:bodyPr>
            <a:normAutofit fontScale="40000" lnSpcReduction="20000"/>
          </a:bodyPr>
          <a:lstStyle/>
          <a:p>
            <a:r>
              <a:rPr lang="ar-SA" dirty="0" smtClean="0"/>
              <a:t>كيف يُلعب التنس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قبل أن تبدأ المباراة، يُحدد اللاعبون من سيبدأ الضربة الأولى، وفي أي نصف من الميدان سيكون اللاعب أو </a:t>
            </a:r>
            <a:r>
              <a:rPr lang="ar-SA" dirty="0" err="1" smtClean="0"/>
              <a:t>الفريق.</a:t>
            </a:r>
            <a:r>
              <a:rPr lang="ar-SA" dirty="0" smtClean="0"/>
              <a:t> ويُحدد ذلك </a:t>
            </a:r>
            <a:r>
              <a:rPr lang="ar-SA" dirty="0" err="1" smtClean="0"/>
              <a:t>بالاقتراع.</a:t>
            </a:r>
            <a:r>
              <a:rPr lang="ar-SA" dirty="0" smtClean="0"/>
              <a:t> فاللاعب الفائز، أو الفريق، يحق له إما</a:t>
            </a:r>
            <a:r>
              <a:rPr lang="en-US" dirty="0" smtClean="0"/>
              <a:t>: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ar-SA" dirty="0" smtClean="0"/>
              <a:t>اختيار الإرسال أو الاستقبال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ar-SA" dirty="0" smtClean="0"/>
              <a:t>اختيار نصف الميدان، الذي سيلعب فيه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وقـــت اللعــــــــب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تتكون المباراة من خمس مجموعات</a:t>
            </a:r>
            <a:r>
              <a:rPr lang="en-US" dirty="0" smtClean="0"/>
              <a:t> "Sets" </a:t>
            </a:r>
            <a:r>
              <a:rPr lang="ar-SA" dirty="0" smtClean="0"/>
              <a:t>للرجال، وثلاث مجموعات </a:t>
            </a:r>
            <a:r>
              <a:rPr lang="ar-SA" dirty="0" err="1" smtClean="0"/>
              <a:t>للنساء.</a:t>
            </a:r>
            <a:r>
              <a:rPr lang="ar-SA" dirty="0" smtClean="0"/>
              <a:t> وتنتهي مباراة الرجال عند فوز أحد اللاعبين بثلاث مجموعات، أما النساء فعند فوز إحداهن بمجموعتين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ويكون اللعب، عادة، مستمراً طوال زمن المباراة، ولكن تحت بعض الظروف، وفي بعض البلدان، يسمح للاعبين بأخذ راحة لمدة 10 دقائق، بعد المجموعة الثالثة للرجال، والمجموعة الثانية </a:t>
            </a:r>
            <a:r>
              <a:rPr lang="ar-SA" dirty="0" err="1" smtClean="0"/>
              <a:t>للسيدات.</a:t>
            </a:r>
            <a:r>
              <a:rPr lang="ar-SA" dirty="0" smtClean="0"/>
              <a:t> وهذه الراحة قد تمتد إلى 45 دقيقة، في البلاد الاستوائية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وللحكم أن يوقف اللعب، لأي فترة يعتبرها لازمة، إذا استدعى الأمر ذلك، بسبب ظروف خارجة عن إرادة </a:t>
            </a:r>
            <a:r>
              <a:rPr lang="ar-SA" dirty="0" err="1" smtClean="0"/>
              <a:t>اللاعبين.</a:t>
            </a:r>
            <a:r>
              <a:rPr lang="ar-SA" dirty="0" smtClean="0"/>
              <a:t> وإذا تقرر إيقاف اللعب ليُستأنف في يوم آخر، فإن الراحة يمكن أن تؤخذ بعد المجموعة الثالثة </a:t>
            </a:r>
            <a:r>
              <a:rPr lang="ar-SA" dirty="0" err="1" smtClean="0"/>
              <a:t>فقط </a:t>
            </a:r>
            <a:r>
              <a:rPr lang="ar-SA" dirty="0" smtClean="0"/>
              <a:t>(أو الثانية في حالة اشتراك السيدات)، من اللعب في اليوم التالي، واستكمال المجموعة غير المنتهية، وتحسب كمجموعة واحدة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وإذا توقف اللعب ولم يستأنف حتى مرور 10 دقائق، في اليوم نفسه، فإن الراحة يمكن أن تؤخذ فقط بعد لعب ثلاث مجموعات متتالية، من دون انفصال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كما يجب عدم إيقاف اللعب، أو تعطيله، أو التدخل فيه، بغرض تمكين لاعب من استعادة قوته </a:t>
            </a:r>
            <a:r>
              <a:rPr lang="ar-SA" dirty="0" err="1" smtClean="0"/>
              <a:t>وأنفاسه.</a:t>
            </a:r>
            <a:r>
              <a:rPr lang="ar-SA" dirty="0" smtClean="0"/>
              <a:t> ويسمح القانون بانقضاء 30 ثانية، كحد أقصى، من لحظة خروج الكرة من اللعب، بعد نهاية النقطة، حتى الوقت الذي تضرب فيه الكرة للنقطة الثانية، فيما عدا عند تغيير نصفي </a:t>
            </a:r>
            <a:r>
              <a:rPr lang="ar-SA" dirty="0" err="1" smtClean="0"/>
              <a:t>الملعب.</a:t>
            </a:r>
            <a:r>
              <a:rPr lang="ar-SA" dirty="0" smtClean="0"/>
              <a:t> فيكون الحد الأقصى المسموح بانقضائه دقيقة وثلاثون ثانية، وذلك من لحظة خروج الكرة من الملعب في نهاية الشوط، حتى بدء ضرب الكرة للنقطة الأولى من الشوط الثاني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كما يسمح للاعب بتلقي تعليمات من مدربه، أثناء تغيير نصفي الملعب، بعد نهاية الشوط فقط</a:t>
            </a:r>
            <a:r>
              <a:rPr lang="en-US" dirty="0" smtClean="0"/>
              <a:t>. 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تسجيل النقاط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7500" lnSpcReduction="20000"/>
          </a:bodyPr>
          <a:lstStyle/>
          <a:p>
            <a:r>
              <a:rPr lang="ar-SA" dirty="0" smtClean="0"/>
              <a:t>تسجـــــــيل النقــــــــــاط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يقف اللاعبان في جبهتين متضادتين من الشبكة، ويسمى اللاعب الذي يبدأ بإرسال الكرة المُرسل</a:t>
            </a:r>
            <a:r>
              <a:rPr lang="en-US" dirty="0" smtClean="0"/>
              <a:t> (Server)</a:t>
            </a:r>
            <a:r>
              <a:rPr lang="ar-SA" dirty="0" smtClean="0"/>
              <a:t>، والآخر المستقبل</a:t>
            </a:r>
            <a:r>
              <a:rPr lang="en-US" dirty="0" smtClean="0"/>
              <a:t> (Receiver). </a:t>
            </a:r>
            <a:r>
              <a:rPr lang="ar-SA" dirty="0" smtClean="0"/>
              <a:t>ويسجل اللاعب ـ أو الفريق ـ نقطة عندما يفشل الخصم في إرجاع الكرة بطريقة صحيحة، أو عندما يرتكب خطأ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ومباراة التنس</a:t>
            </a:r>
            <a:r>
              <a:rPr lang="en-US" dirty="0" smtClean="0"/>
              <a:t> (Match) </a:t>
            </a:r>
            <a:r>
              <a:rPr lang="ar-SA" dirty="0" smtClean="0"/>
              <a:t>تتكون من عدد من المجموعات</a:t>
            </a:r>
            <a:r>
              <a:rPr lang="en-US" dirty="0" smtClean="0"/>
              <a:t> (Sets)</a:t>
            </a:r>
            <a:r>
              <a:rPr lang="ar-SA" dirty="0" smtClean="0"/>
              <a:t>، وتتكون المجموعات من عدد من الأشواط</a:t>
            </a:r>
            <a:r>
              <a:rPr lang="en-US" dirty="0" smtClean="0"/>
              <a:t> (Games). </a:t>
            </a:r>
            <a:br>
              <a:rPr lang="en-US" dirty="0" smtClean="0"/>
            </a:br>
            <a:r>
              <a:rPr lang="ar-SA" dirty="0" smtClean="0"/>
              <a:t>ويفوز أحد اللاعبين بالمجموعة، إذا فاز بستة أشواط، ولم يفز منافسه بأكثر من أربعة أشواط، وإذا كان تسجيل المجموعة 5 ـ 5، فإن اللعب يستمر حتى يتفوق أحد اللاعبين، بشوطين على زميله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وللفوز بالشوط، لا بد من تسجيل أربع نقاط، وأن يكون منفذها متقدماً على الجانب الآخر بنقطتين على </a:t>
            </a:r>
            <a:r>
              <a:rPr lang="ar-SA" dirty="0" err="1" smtClean="0"/>
              <a:t>الأقل.</a:t>
            </a:r>
            <a:r>
              <a:rPr lang="ar-SA" dirty="0" smtClean="0"/>
              <a:t> وتُحسب النقطة الأولى 15، والثانية 30، والثالثة 40، وتسمى النقطة الرابع نقطة الشوط</a:t>
            </a:r>
            <a:r>
              <a:rPr lang="en-US" dirty="0" smtClean="0"/>
              <a:t> "Game Point"</a:t>
            </a:r>
            <a:r>
              <a:rPr lang="ar-SA" dirty="0" smtClean="0"/>
              <a:t>، أي الفوز بالشوط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وإذا حصل كلاً من اللاعبين على ثلاث نقاط، فإن التسجيل يكون 40 ـ 40 أو تعادل</a:t>
            </a:r>
            <a:r>
              <a:rPr lang="en-US" dirty="0" smtClean="0"/>
              <a:t> (Deuce)</a:t>
            </a:r>
            <a:r>
              <a:rPr lang="ar-SA" dirty="0" smtClean="0"/>
              <a:t>، ويجب على أحد اللاعبين أن يفوز بنقطتين متتاليتين، بعد التعادل، لكي يفوز </a:t>
            </a:r>
            <a:r>
              <a:rPr lang="ar-SA" dirty="0" err="1" smtClean="0"/>
              <a:t>بالشوط.</a:t>
            </a:r>
            <a:r>
              <a:rPr lang="ar-SA" dirty="0" smtClean="0"/>
              <a:t> وإذا فاز المرسل بنقطة بعد التعادل، فإن التسجيل يكون امتيازاً للمرسل</a:t>
            </a:r>
            <a:r>
              <a:rPr lang="en-US" dirty="0" smtClean="0"/>
              <a:t> (Advantage Server) </a:t>
            </a:r>
            <a:r>
              <a:rPr lang="ar-SA" dirty="0" smtClean="0"/>
              <a:t>وإذا فاز المستقبل بالنقطة، التي تلي التعادل، فإن التسجيل يكون امتيازاً للمستقبل</a:t>
            </a:r>
            <a:r>
              <a:rPr lang="en-US" dirty="0" smtClean="0"/>
              <a:t> (Advantage Receiver). </a:t>
            </a:r>
            <a:r>
              <a:rPr lang="ar-SA" dirty="0" smtClean="0"/>
              <a:t>وعموماً، فإن اللاعب الذي يفوز بنقطة الامتياز، لا بدّ أن يفوز بالنقطة التالية، حتى يفوز بالشوط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وعند ذكر النتيجة تُعلن أولاً، النقاط التي سجلها اللاعب، الذي يؤدي </a:t>
            </a:r>
            <a:r>
              <a:rPr lang="ar-SA" dirty="0" err="1" smtClean="0"/>
              <a:t>الإرسال.</a:t>
            </a:r>
            <a:r>
              <a:rPr lang="ar-SA" dirty="0" smtClean="0"/>
              <a:t> فعلى سبيل المثال: إذا كان الجانب الذي يؤدي الإرسال فائزاً، والنتيجة ثلاث نقاط مقابل نقطة واحدة، فتذكر النتيجة على أنها 40 ـ </a:t>
            </a:r>
            <a:r>
              <a:rPr lang="ar-SA" dirty="0" err="1" smtClean="0"/>
              <a:t>15.</a:t>
            </a:r>
            <a:r>
              <a:rPr lang="ar-SA" dirty="0" smtClean="0"/>
              <a:t> أما في حالة فوز الجانب المستقبل بالنقطتين الأوليتين، فتكون النتيجة صفر ـ 30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وفي أغلب المنافسات إذا لم يفز الخصم بأية </a:t>
            </a:r>
            <a:r>
              <a:rPr lang="ar-SA" dirty="0" err="1" smtClean="0"/>
              <a:t>مجموعة </a:t>
            </a:r>
            <a:r>
              <a:rPr lang="ar-SA" dirty="0" smtClean="0"/>
              <a:t>، وفاز أحد اللاعبين أو الفريق بمجموعتين، فإنه يعلن فائزاً </a:t>
            </a:r>
            <a:r>
              <a:rPr lang="ar-SA" dirty="0" err="1" smtClean="0"/>
              <a:t>بالمباراة.</a:t>
            </a:r>
            <a:r>
              <a:rPr lang="ar-SA" dirty="0" smtClean="0"/>
              <a:t> ولكن في بعض المسابقات، فإن الفريق، الفائز بثلاثة مجموعات، هو الذي يفوز بالمنافسة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كيف تلعب التنس</vt:lpstr>
      <vt:lpstr>تسجيل النقاط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تلعب التنس</dc:title>
  <dc:creator>مكي</dc:creator>
  <cp:lastModifiedBy>مكي</cp:lastModifiedBy>
  <cp:revision>1</cp:revision>
  <dcterms:created xsi:type="dcterms:W3CDTF">2018-12-11T11:10:27Z</dcterms:created>
  <dcterms:modified xsi:type="dcterms:W3CDTF">2018-12-11T11:19:41Z</dcterms:modified>
</cp:coreProperties>
</file>